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2" r:id="rId6"/>
    <p:sldId id="263" r:id="rId7"/>
    <p:sldId id="266" r:id="rId8"/>
    <p:sldId id="265" r:id="rId9"/>
    <p:sldId id="267" r:id="rId10"/>
    <p:sldId id="269" r:id="rId11"/>
    <p:sldId id="268" r:id="rId12"/>
    <p:sldId id="271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4B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8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53165-A387-43D3-A212-363CDBFAC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94C05-9B89-4B1E-8B9A-EF27C89FD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739311-F06C-4217-B990-FFD6EAAD6C04}"/>
              </a:ext>
            </a:extLst>
          </p:cNvPr>
          <p:cNvSpPr txBox="1"/>
          <p:nvPr userDrawn="1"/>
        </p:nvSpPr>
        <p:spPr>
          <a:xfrm>
            <a:off x="748666" y="6303252"/>
            <a:ext cx="708369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©2021 IRMAA Solutions. All rights reserved. Permission to distribute and/or reproduce this information may be given upon request. Any unauthorized use is strictly prohibited. 2014_0408_EDCWEB_What You Don’t Know About Retirement</a:t>
            </a:r>
            <a:endParaRPr kumimoji="0" lang="en-US" sz="1485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8" name="Picture 7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20E696CC-09C3-4088-B294-2695BD22C9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981" y="6013965"/>
            <a:ext cx="1290609" cy="57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427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E4AB9-FD2A-4095-98F7-5BB941797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49A50F-8439-4B1F-A789-846D937FD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F84BB-C5B7-4215-BE3B-0C9E8730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BCE1-B467-47AB-A837-993CF6A01A19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19B93-7464-4295-B4BA-3B5B51F1E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AE514-1E22-4C8C-B580-B776F35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B6EF-C18A-4449-A253-93D54F480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16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911327-868D-4162-A7BA-B11872A04D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63277B-65CA-4E0F-B10C-2E810F124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F3CC2-0580-4BED-91EC-3EE2FAAB9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BCE1-B467-47AB-A837-993CF6A01A19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4E342-5857-4D04-B0EA-0F001B21B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85B99-5FE8-4296-8BDE-7DEFEE770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B6EF-C18A-4449-A253-93D54F480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15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5BC7C-C23B-4C88-A4B6-80FAA2CBE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EEDD4-E002-4FCD-A28A-B1B09C2B9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745C4-A657-4F93-A5F8-28A91E577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BCE1-B467-47AB-A837-993CF6A01A19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E34C5-1492-4FA0-8F37-F593BF1B9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9F717-A2FC-45BB-A40C-2C623DAFF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B6EF-C18A-4449-A253-93D54F480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4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D15A6-B9CA-4E9B-95C4-B59E56249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71077-BAA4-48EB-BE77-267F0AD82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1E238-40BA-40EF-96D5-6FD42B4F0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BCE1-B467-47AB-A837-993CF6A01A19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F2CA0-2D9C-4834-B3CF-121207E37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99D11-D220-4CE9-94E7-0FF3214D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B6EF-C18A-4449-A253-93D54F480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2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37C22-8285-4D8C-8E63-1A641ABE4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FBDBF-F581-41B6-B587-6808FF6AF3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F6EB3C-3C82-4150-AE36-5DE06D747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4D373-A276-44B8-92F0-5F940955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BCE1-B467-47AB-A837-993CF6A01A19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6D787-C00E-4010-AFC2-99DBA2A88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9E403C-34E1-4C55-8081-F8BBF468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B6EF-C18A-4449-A253-93D54F480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0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4F015-1D8E-4505-BC4D-BF6DD908A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48614C-3FBA-455A-8CA0-E2A4CC152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BD7794-C569-4DCB-A27A-19D6A2347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D02345-BB70-4F77-8FBA-6D0962B38F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80963D-BEE6-4A8B-8AE2-40343B277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4C35D4-1A8E-482A-979D-4F7C9A653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BCE1-B467-47AB-A837-993CF6A01A19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E6592A-6EF1-4945-8CA8-850678FDC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AAB4E9-E588-4E0C-B934-FFF35AECE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B6EF-C18A-4449-A253-93D54F480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6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88520-BA34-451D-BF7D-DEFD4A9E4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9E01B2-8B06-4872-8A1C-90B1186E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BCE1-B467-47AB-A837-993CF6A01A19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E3E7B-1C34-4ABC-8D96-E2DEAEA4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34EC18-CA36-4E67-BC45-42D02A51E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B6EF-C18A-4449-A253-93D54F480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4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932F64-51E8-490C-A8BB-01CEC71E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BCE1-B467-47AB-A837-993CF6A01A19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837918-A498-4BAC-B8CD-8A8C9E245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AF3692-8159-4060-A0F7-F29398506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B6EF-C18A-4449-A253-93D54F480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1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2E4F1-29CB-46BA-90B7-A8EC63717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0B321-FE68-41A5-BC5F-65664F859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5CEC1-4F94-424C-BCF6-DC816876B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8D09F5-56D1-4448-AEE1-2A6A8E452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BCE1-B467-47AB-A837-993CF6A01A19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F2CFC1-4961-4195-B611-38D457CAE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7F3CD-B7A3-40EC-86C0-958547C69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B6EF-C18A-4449-A253-93D54F480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D1AF2-D410-4E93-82EA-376ED3473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3EAB7F-4CEA-41E7-AD36-E104FF1EB3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60C6E3-77E0-4534-9EB6-2628EEBE3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F8C48-C5AB-48CF-B53A-198E1725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BCE1-B467-47AB-A837-993CF6A01A19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5A6E6-6337-402E-A865-E2229E841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797A21-5A3F-4EF7-8684-5FD484288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B6EF-C18A-4449-A253-93D54F480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2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26241D-6F19-4F2C-BA92-9EA3B929B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B20C5-C08F-4FBE-AD98-0A7E89079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4CCCA-5F73-40B1-B01F-1DC36536F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5BCE1-B467-47AB-A837-993CF6A01A19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9846-CBE5-45CD-BBEF-C1BF7088F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2E0AA-2897-446C-9EB5-33EAA85D2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DB6EF-C18A-4449-A253-93D54F480F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6E921F-98C0-46E3-A5AE-CB211A6E1C8B}"/>
              </a:ext>
            </a:extLst>
          </p:cNvPr>
          <p:cNvSpPr txBox="1"/>
          <p:nvPr userDrawn="1"/>
        </p:nvSpPr>
        <p:spPr>
          <a:xfrm>
            <a:off x="748666" y="6303252"/>
            <a:ext cx="708369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©2021 IRMAA Solutions. All rights reserved. Permission to distribute and/or reproduce this information may be given upon request. Any unauthorized use is strictly prohibited. 2014_0408_EDCWEB_What You Don’t Know About Retirement</a:t>
            </a:r>
            <a:endParaRPr kumimoji="0" lang="en-US" sz="1485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8" name="Picture 7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AF014D00-AF43-4D70-BC6F-F6B515457B7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981" y="6013965"/>
            <a:ext cx="1290609" cy="57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41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5BEF02-ECA0-43E2-9356-1C642FFB84E1}"/>
              </a:ext>
            </a:extLst>
          </p:cNvPr>
          <p:cNvSpPr txBox="1"/>
          <p:nvPr/>
        </p:nvSpPr>
        <p:spPr>
          <a:xfrm>
            <a:off x="755903" y="3399769"/>
            <a:ext cx="10640754" cy="23586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Political Update / Demographics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The Coming Changes To Healthcare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24D555EF-5BBF-4CEB-A858-05268B8F19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82" y="320231"/>
            <a:ext cx="7916983" cy="2836567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3D5550E7-4398-4D2B-B454-8911640CC8DB}"/>
              </a:ext>
            </a:extLst>
          </p:cNvPr>
          <p:cNvSpPr txBox="1"/>
          <p:nvPr/>
        </p:nvSpPr>
        <p:spPr>
          <a:xfrm>
            <a:off x="1187318" y="6303252"/>
            <a:ext cx="708369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©2021 IRMAA Solutions. All rights reserved. Permission to distribute and/or reproduce this information may be given upon request. Any unauthorized use is strictly prohibited. 2014_0408_EDCWEB_What You Don’t Know About Retirement</a:t>
            </a:r>
            <a:endParaRPr kumimoji="0" lang="en-US" sz="1485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6" name="Picture 2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C4CCBA43-81F1-4782-81B9-14517FE8AC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633" y="6013965"/>
            <a:ext cx="1290609" cy="57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778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EC1849F-875A-4758-8138-3F821EEE0A95}"/>
              </a:ext>
            </a:extLst>
          </p:cNvPr>
          <p:cNvSpPr txBox="1"/>
          <p:nvPr/>
        </p:nvSpPr>
        <p:spPr>
          <a:xfrm>
            <a:off x="1187318" y="6303252"/>
            <a:ext cx="708369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©2021 IRMAA Solutions. All rights reserved. Permission to distribute and/or reproduce this information may be given upon request. Any unauthorized use is strictly prohibited. 2014_0408_EDCWEB_What You Don’t Know About Retirement</a:t>
            </a:r>
            <a:endParaRPr kumimoji="0" lang="en-US" sz="1485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6" name="Picture 2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CE79C56-7178-4CF7-9849-C0E85915B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633" y="6013965"/>
            <a:ext cx="1290609" cy="57857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F2A4E70-8294-456E-9322-101A750A6BF4}"/>
              </a:ext>
            </a:extLst>
          </p:cNvPr>
          <p:cNvSpPr txBox="1"/>
          <p:nvPr/>
        </p:nvSpPr>
        <p:spPr>
          <a:xfrm>
            <a:off x="914400" y="717624"/>
            <a:ext cx="7083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0" dirty="0">
                <a:solidFill>
                  <a:srgbClr val="4C4C8A"/>
                </a:solidFill>
                <a:latin typeface="Museo Sans 700" charset="0"/>
                <a:ea typeface="Museo Sans 700" charset="0"/>
                <a:cs typeface="Museo Sans 700" charset="0"/>
              </a:rPr>
              <a:t>Affording the Budget</a:t>
            </a:r>
            <a:endParaRPr lang="en-US" sz="3600" b="1" kern="0" dirty="0">
              <a:solidFill>
                <a:srgbClr val="4B4B87"/>
              </a:solidFill>
              <a:latin typeface="Museo Sans 700" charset="0"/>
              <a:ea typeface="Museo Sans 700" charset="0"/>
              <a:cs typeface="Museo Sans 70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D5391-B3B8-40FA-A903-BA0456A308B3}"/>
              </a:ext>
            </a:extLst>
          </p:cNvPr>
          <p:cNvSpPr txBox="1"/>
          <p:nvPr/>
        </p:nvSpPr>
        <p:spPr>
          <a:xfrm>
            <a:off x="1991032" y="1947817"/>
            <a:ext cx="821485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4B4B87"/>
                </a:solidFill>
              </a:rPr>
              <a:t>To pay for these initiatives the Budget allows Medicare to:</a:t>
            </a:r>
          </a:p>
          <a:p>
            <a:endParaRPr lang="en-US" sz="3200" b="1" dirty="0">
              <a:solidFill>
                <a:srgbClr val="4B4B87"/>
              </a:solidFill>
            </a:endParaRPr>
          </a:p>
          <a:p>
            <a:pPr algn="ctr"/>
            <a:r>
              <a:rPr lang="en-US" sz="2800" dirty="0"/>
              <a:t>"Reform how Medicare makes payments to providers"</a:t>
            </a:r>
          </a:p>
        </p:txBody>
      </p:sp>
    </p:spTree>
    <p:extLst>
      <p:ext uri="{BB962C8B-B14F-4D97-AF65-F5344CB8AC3E}">
        <p14:creationId xmlns:p14="http://schemas.microsoft.com/office/powerpoint/2010/main" val="915866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EC1849F-875A-4758-8138-3F821EEE0A95}"/>
              </a:ext>
            </a:extLst>
          </p:cNvPr>
          <p:cNvSpPr txBox="1"/>
          <p:nvPr/>
        </p:nvSpPr>
        <p:spPr>
          <a:xfrm>
            <a:off x="1187318" y="6303252"/>
            <a:ext cx="708369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©2021 IRMAA Solutions. All rights reserved. Permission to distribute and/or reproduce this information may be given upon request. Any unauthorized use is strictly prohibited. 2014_0408_EDCWEB_What You Don’t Know About Retirement</a:t>
            </a:r>
            <a:endParaRPr kumimoji="0" lang="en-US" sz="1485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6" name="Picture 2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CE79C56-7178-4CF7-9849-C0E85915B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633" y="6013965"/>
            <a:ext cx="1290609" cy="57857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F2A4E70-8294-456E-9322-101A750A6BF4}"/>
              </a:ext>
            </a:extLst>
          </p:cNvPr>
          <p:cNvSpPr txBox="1"/>
          <p:nvPr/>
        </p:nvSpPr>
        <p:spPr>
          <a:xfrm>
            <a:off x="914400" y="717624"/>
            <a:ext cx="7083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0" dirty="0">
                <a:solidFill>
                  <a:srgbClr val="4C4C8A"/>
                </a:solidFill>
                <a:latin typeface="Museo Sans 700" charset="0"/>
                <a:ea typeface="Museo Sans 700" charset="0"/>
                <a:cs typeface="Museo Sans 700" charset="0"/>
              </a:rPr>
              <a:t>3. Recharacterizes Healthcare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D5391-B3B8-40FA-A903-BA0456A308B3}"/>
              </a:ext>
            </a:extLst>
          </p:cNvPr>
          <p:cNvSpPr txBox="1"/>
          <p:nvPr/>
        </p:nvSpPr>
        <p:spPr>
          <a:xfrm>
            <a:off x="1991032" y="1947817"/>
            <a:ext cx="821485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B4B87"/>
                </a:solidFill>
              </a:rPr>
              <a:t>What you need to be aware of: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Medicare pays 80% of insurers 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Insurers pay 80% of the healthcare provider's 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Healthcare providers receive 64% on average for Medicare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ctr"/>
            <a:r>
              <a:rPr lang="en-US" sz="2400" dirty="0"/>
              <a:t>Result: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Healthcare providers increase rates each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34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EC1849F-875A-4758-8138-3F821EEE0A95}"/>
              </a:ext>
            </a:extLst>
          </p:cNvPr>
          <p:cNvSpPr txBox="1"/>
          <p:nvPr/>
        </p:nvSpPr>
        <p:spPr>
          <a:xfrm>
            <a:off x="1187318" y="6303252"/>
            <a:ext cx="708369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©2021 IRMAA Solutions. All rights reserved. Permission to distribute and/or reproduce this information may be given upon request. Any unauthorized use is strictly prohibited. 2014_0408_EDCWEB_What You Don’t Know About Retirement</a:t>
            </a:r>
            <a:endParaRPr kumimoji="0" lang="en-US" sz="1485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6" name="Picture 2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CE79C56-7178-4CF7-9849-C0E85915B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633" y="6013965"/>
            <a:ext cx="1290609" cy="57857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F2A4E70-8294-456E-9322-101A750A6BF4}"/>
              </a:ext>
            </a:extLst>
          </p:cNvPr>
          <p:cNvSpPr txBox="1"/>
          <p:nvPr/>
        </p:nvSpPr>
        <p:spPr>
          <a:xfrm>
            <a:off x="914400" y="717624"/>
            <a:ext cx="7083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0" dirty="0">
                <a:solidFill>
                  <a:srgbClr val="4C4C8A"/>
                </a:solidFill>
                <a:latin typeface="Museo Sans 700" charset="0"/>
                <a:ea typeface="Museo Sans 700" charset="0"/>
                <a:cs typeface="Museo Sans 700" charset="0"/>
              </a:rPr>
              <a:t>Demographics of Medicare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D5391-B3B8-40FA-A903-BA0456A308B3}"/>
              </a:ext>
            </a:extLst>
          </p:cNvPr>
          <p:cNvSpPr txBox="1"/>
          <p:nvPr/>
        </p:nvSpPr>
        <p:spPr>
          <a:xfrm>
            <a:off x="1991032" y="1947817"/>
            <a:ext cx="821485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B4B87"/>
                </a:solidFill>
              </a:rPr>
              <a:t>Current System:</a:t>
            </a:r>
          </a:p>
          <a:p>
            <a:endParaRPr lang="en-US" sz="2800" b="1" dirty="0">
              <a:solidFill>
                <a:srgbClr val="4B4B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Age 65 eligibility or older 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Roughly 52.8 million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9.6 million: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Household income enough to reach IRMAA Bracket</a:t>
            </a: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2.1 million: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wages enough to reach IRMAA Bracket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503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EC1849F-875A-4758-8138-3F821EEE0A95}"/>
              </a:ext>
            </a:extLst>
          </p:cNvPr>
          <p:cNvSpPr txBox="1"/>
          <p:nvPr/>
        </p:nvSpPr>
        <p:spPr>
          <a:xfrm>
            <a:off x="1187318" y="6303252"/>
            <a:ext cx="708369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©2021 IRMAA Solutions. All rights reserved. Permission to distribute and/or reproduce this information may be given upon request. Any unauthorized use is strictly prohibited. 2014_0408_EDCWEB_What You Don’t Know About Retirement</a:t>
            </a:r>
            <a:endParaRPr kumimoji="0" lang="en-US" sz="1485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6" name="Picture 2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CE79C56-7178-4CF7-9849-C0E85915B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633" y="6013965"/>
            <a:ext cx="1290609" cy="57857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F2A4E70-8294-456E-9322-101A750A6BF4}"/>
              </a:ext>
            </a:extLst>
          </p:cNvPr>
          <p:cNvSpPr txBox="1"/>
          <p:nvPr/>
        </p:nvSpPr>
        <p:spPr>
          <a:xfrm>
            <a:off x="914400" y="717624"/>
            <a:ext cx="7083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0" dirty="0">
                <a:solidFill>
                  <a:srgbClr val="4C4C8A"/>
                </a:solidFill>
                <a:latin typeface="Museo Sans 700" charset="0"/>
                <a:ea typeface="Museo Sans 700" charset="0"/>
                <a:cs typeface="Museo Sans 700" charset="0"/>
              </a:rPr>
              <a:t>Demographics of Medicare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D5391-B3B8-40FA-A903-BA0456A308B3}"/>
              </a:ext>
            </a:extLst>
          </p:cNvPr>
          <p:cNvSpPr txBox="1"/>
          <p:nvPr/>
        </p:nvSpPr>
        <p:spPr>
          <a:xfrm>
            <a:off x="1991032" y="1947817"/>
            <a:ext cx="82148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B4B87"/>
                </a:solidFill>
              </a:rPr>
              <a:t>Possible New System:</a:t>
            </a:r>
          </a:p>
          <a:p>
            <a:endParaRPr lang="en-US" sz="1400" b="1" dirty="0">
              <a:solidFill>
                <a:srgbClr val="4B4B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62 million enrolling in next 10 years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11.4 million earning above 1st IRMAA Bracket (wages)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17.4 million household income reaches IRMAA</a:t>
            </a:r>
            <a:endParaRPr lang="en-US" sz="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945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EC1849F-875A-4758-8138-3F821EEE0A95}"/>
              </a:ext>
            </a:extLst>
          </p:cNvPr>
          <p:cNvSpPr txBox="1"/>
          <p:nvPr/>
        </p:nvSpPr>
        <p:spPr>
          <a:xfrm>
            <a:off x="1187318" y="6303252"/>
            <a:ext cx="708369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©2021 IRMAA Solutions. All rights reserved. Permission to distribute and/or reproduce this information may be given upon request. Any unauthorized use is strictly prohibited. 2014_0408_EDCWEB_What You Don’t Know About Retirement</a:t>
            </a:r>
            <a:endParaRPr kumimoji="0" lang="en-US" sz="1485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6" name="Picture 2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CE79C56-7178-4CF7-9849-C0E85915B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633" y="6013965"/>
            <a:ext cx="1290609" cy="57857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F2A4E70-8294-456E-9322-101A750A6BF4}"/>
              </a:ext>
            </a:extLst>
          </p:cNvPr>
          <p:cNvSpPr txBox="1"/>
          <p:nvPr/>
        </p:nvSpPr>
        <p:spPr>
          <a:xfrm>
            <a:off x="914400" y="717624"/>
            <a:ext cx="7083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0" dirty="0">
                <a:solidFill>
                  <a:srgbClr val="4C4C8A"/>
                </a:solidFill>
                <a:latin typeface="Museo Sans 700" charset="0"/>
                <a:ea typeface="Museo Sans 700" charset="0"/>
                <a:cs typeface="Museo Sans 700" charset="0"/>
              </a:rPr>
              <a:t>Key Statistic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D5391-B3B8-40FA-A903-BA0456A308B3}"/>
              </a:ext>
            </a:extLst>
          </p:cNvPr>
          <p:cNvSpPr txBox="1"/>
          <p:nvPr/>
        </p:nvSpPr>
        <p:spPr>
          <a:xfrm>
            <a:off x="1991032" y="1947817"/>
            <a:ext cx="821485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B4B87"/>
                </a:solidFill>
              </a:rPr>
              <a:t>Social Security to GDP</a:t>
            </a:r>
          </a:p>
          <a:p>
            <a:endParaRPr lang="en-US" sz="1400" b="1" dirty="0">
              <a:solidFill>
                <a:srgbClr val="4B4B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Outlay 5.5 on average through 2031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No increase in benefits paid as percent to GDP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838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EC1849F-875A-4758-8138-3F821EEE0A95}"/>
              </a:ext>
            </a:extLst>
          </p:cNvPr>
          <p:cNvSpPr txBox="1"/>
          <p:nvPr/>
        </p:nvSpPr>
        <p:spPr>
          <a:xfrm>
            <a:off x="1187318" y="6303252"/>
            <a:ext cx="708369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©2021 IRMAA Solutions. All rights reserved. Permission to distribute and/or reproduce this information may be given upon request. Any unauthorized use is strictly prohibited. 2014_0408_EDCWEB_What You Don’t Know About Retirement</a:t>
            </a:r>
            <a:endParaRPr kumimoji="0" lang="en-US" sz="1485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6" name="Picture 2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CE79C56-7178-4CF7-9849-C0E85915B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633" y="6013965"/>
            <a:ext cx="1290609" cy="57857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F2A4E70-8294-456E-9322-101A750A6BF4}"/>
              </a:ext>
            </a:extLst>
          </p:cNvPr>
          <p:cNvSpPr txBox="1"/>
          <p:nvPr/>
        </p:nvSpPr>
        <p:spPr>
          <a:xfrm>
            <a:off x="914400" y="717624"/>
            <a:ext cx="7083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0" dirty="0">
                <a:solidFill>
                  <a:srgbClr val="4C4C8A"/>
                </a:solidFill>
                <a:latin typeface="Museo Sans 700" charset="0"/>
                <a:ea typeface="Museo Sans 700" charset="0"/>
                <a:cs typeface="Museo Sans 700" charset="0"/>
              </a:rPr>
              <a:t>Key Statistic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D5391-B3B8-40FA-A903-BA0456A308B3}"/>
              </a:ext>
            </a:extLst>
          </p:cNvPr>
          <p:cNvSpPr txBox="1"/>
          <p:nvPr/>
        </p:nvSpPr>
        <p:spPr>
          <a:xfrm>
            <a:off x="1991032" y="1947817"/>
            <a:ext cx="82148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B4B87"/>
                </a:solidFill>
              </a:rPr>
              <a:t>Medicare to GDP</a:t>
            </a:r>
          </a:p>
          <a:p>
            <a:endParaRPr lang="en-US" sz="1400" b="1" dirty="0">
              <a:solidFill>
                <a:srgbClr val="4B4B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2020 = 3.7% to GDP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2031 = 3.7% to GDP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No increase in outlays for Medicare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ctr"/>
            <a:r>
              <a:rPr lang="en-US" sz="2400" dirty="0"/>
              <a:t>Expect increase costs for healthcare services and coverages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05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EC1849F-875A-4758-8138-3F821EEE0A95}"/>
              </a:ext>
            </a:extLst>
          </p:cNvPr>
          <p:cNvSpPr txBox="1"/>
          <p:nvPr/>
        </p:nvSpPr>
        <p:spPr>
          <a:xfrm>
            <a:off x="1187318" y="6303252"/>
            <a:ext cx="708369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©2021 IRMAA Solutions. All rights reserved. Permission to distribute and/or reproduce this information may be given upon request. Any unauthorized use is strictly prohibited. 2014_0408_EDCWEB_What You Don’t Know About Retirement</a:t>
            </a:r>
            <a:endParaRPr kumimoji="0" lang="en-US" sz="1485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6" name="Picture 2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CE79C56-7178-4CF7-9849-C0E85915B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633" y="6013965"/>
            <a:ext cx="1290609" cy="57857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F2A4E70-8294-456E-9322-101A750A6BF4}"/>
              </a:ext>
            </a:extLst>
          </p:cNvPr>
          <p:cNvSpPr txBox="1"/>
          <p:nvPr/>
        </p:nvSpPr>
        <p:spPr>
          <a:xfrm>
            <a:off x="914400" y="717624"/>
            <a:ext cx="7083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0" dirty="0">
                <a:solidFill>
                  <a:srgbClr val="4C4C8A"/>
                </a:solidFill>
                <a:latin typeface="Museo Sans 700" charset="0"/>
                <a:ea typeface="Museo Sans 700" charset="0"/>
                <a:cs typeface="Museo Sans 700" charset="0"/>
              </a:rPr>
              <a:t>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D5391-B3B8-40FA-A903-BA0456A308B3}"/>
              </a:ext>
            </a:extLst>
          </p:cNvPr>
          <p:cNvSpPr txBox="1"/>
          <p:nvPr/>
        </p:nvSpPr>
        <p:spPr>
          <a:xfrm>
            <a:off x="1991032" y="1947817"/>
            <a:ext cx="82148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B4B87"/>
                </a:solidFill>
              </a:rPr>
              <a:t>Healthcare:</a:t>
            </a:r>
          </a:p>
          <a:p>
            <a:endParaRPr lang="en-US" sz="1400" b="1" dirty="0">
              <a:solidFill>
                <a:srgbClr val="4B4B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Projected to become a "right"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Medicare reimbursements to healthcare providers will not increase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Costs for consumers will increase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465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EC1849F-875A-4758-8138-3F821EEE0A95}"/>
              </a:ext>
            </a:extLst>
          </p:cNvPr>
          <p:cNvSpPr txBox="1"/>
          <p:nvPr/>
        </p:nvSpPr>
        <p:spPr>
          <a:xfrm>
            <a:off x="1187318" y="6303252"/>
            <a:ext cx="708369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©2021 IRMAA Solutions. All rights reserved. Permission to distribute and/or reproduce this information may be given upon request. Any unauthorized use is strictly prohibited. 2014_0408_EDCWEB_What You Don’t Know About Retirement</a:t>
            </a:r>
            <a:endParaRPr kumimoji="0" lang="en-US" sz="1485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6" name="Picture 2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CE79C56-7178-4CF7-9849-C0E85915B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633" y="6013965"/>
            <a:ext cx="1290609" cy="57857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F2A4E70-8294-456E-9322-101A750A6BF4}"/>
              </a:ext>
            </a:extLst>
          </p:cNvPr>
          <p:cNvSpPr txBox="1"/>
          <p:nvPr/>
        </p:nvSpPr>
        <p:spPr>
          <a:xfrm>
            <a:off x="914400" y="717624"/>
            <a:ext cx="7083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0" dirty="0">
                <a:solidFill>
                  <a:srgbClr val="4C4C8A"/>
                </a:solidFill>
                <a:latin typeface="Museo Sans 700" charset="0"/>
                <a:ea typeface="Museo Sans 700" charset="0"/>
                <a:cs typeface="Museo Sans 700" charset="0"/>
              </a:rPr>
              <a:t>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D5391-B3B8-40FA-A903-BA0456A308B3}"/>
              </a:ext>
            </a:extLst>
          </p:cNvPr>
          <p:cNvSpPr txBox="1"/>
          <p:nvPr/>
        </p:nvSpPr>
        <p:spPr>
          <a:xfrm>
            <a:off x="1991032" y="1947817"/>
            <a:ext cx="821485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B4B87"/>
                </a:solidFill>
              </a:rPr>
              <a:t>Healthcare </a:t>
            </a:r>
            <a:r>
              <a:rPr lang="en-US" sz="2800" b="1" dirty="0" err="1">
                <a:solidFill>
                  <a:srgbClr val="4B4B87"/>
                </a:solidFill>
              </a:rPr>
              <a:t>cont</a:t>
            </a:r>
            <a:r>
              <a:rPr lang="en-US" sz="2800" b="1" dirty="0">
                <a:solidFill>
                  <a:srgbClr val="4B4B87"/>
                </a:solidFill>
              </a:rPr>
              <a:t>':</a:t>
            </a:r>
          </a:p>
          <a:p>
            <a:endParaRPr lang="en-US" sz="1400" b="1" dirty="0">
              <a:solidFill>
                <a:srgbClr val="4B4B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Medicare Advantage Plans may become obsolete and/or very expensive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Original Medicare will expand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Those in MA Plans may have no alternatives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Millions more subjected to IRMAA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Social Security benefits will not increase past projections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5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EC1849F-875A-4758-8138-3F821EEE0A95}"/>
              </a:ext>
            </a:extLst>
          </p:cNvPr>
          <p:cNvSpPr txBox="1"/>
          <p:nvPr/>
        </p:nvSpPr>
        <p:spPr>
          <a:xfrm>
            <a:off x="1187318" y="6303252"/>
            <a:ext cx="708369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©2021 IRMAA Solutions. All rights reserved. Permission to distribute and/or reproduce this information may be given upon request. Any unauthorized use is strictly prohibited. 2014_0408_EDCWEB_What You Don’t Know About Retirement</a:t>
            </a:r>
            <a:endParaRPr kumimoji="0" lang="en-US" sz="1485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6" name="Picture 2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CE79C56-7178-4CF7-9849-C0E85915B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633" y="6013965"/>
            <a:ext cx="1290609" cy="57857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F2A4E70-8294-456E-9322-101A750A6BF4}"/>
              </a:ext>
            </a:extLst>
          </p:cNvPr>
          <p:cNvSpPr txBox="1"/>
          <p:nvPr/>
        </p:nvSpPr>
        <p:spPr>
          <a:xfrm>
            <a:off x="914400" y="717624"/>
            <a:ext cx="7083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0" dirty="0">
                <a:solidFill>
                  <a:srgbClr val="4C4C8A"/>
                </a:solidFill>
                <a:latin typeface="Museo Sans 700" charset="0"/>
                <a:ea typeface="Museo Sans 700" charset="0"/>
                <a:cs typeface="Museo Sans 700" charset="0"/>
              </a:rPr>
              <a:t>President Biden's Budget</a:t>
            </a:r>
            <a:endParaRPr lang="en-US" sz="1600" kern="0" dirty="0">
              <a:solidFill>
                <a:srgbClr val="4C4C8A"/>
              </a:solidFill>
              <a:latin typeface="Museo Sans 100" charset="0"/>
              <a:ea typeface="Museo Sans 100" charset="0"/>
              <a:cs typeface="Museo Sans 10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D5391-B3B8-40FA-A903-BA0456A308B3}"/>
              </a:ext>
            </a:extLst>
          </p:cNvPr>
          <p:cNvSpPr txBox="1"/>
          <p:nvPr/>
        </p:nvSpPr>
        <p:spPr>
          <a:xfrm>
            <a:off x="1991032" y="1947817"/>
            <a:ext cx="821485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Best way to grow our economy is not from the top down, but from the bottom up and the middle out.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$14 trillion added to deficit by 2031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72 pages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1 Page to Healthcare and Medicare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01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EC1849F-875A-4758-8138-3F821EEE0A95}"/>
              </a:ext>
            </a:extLst>
          </p:cNvPr>
          <p:cNvSpPr txBox="1"/>
          <p:nvPr/>
        </p:nvSpPr>
        <p:spPr>
          <a:xfrm>
            <a:off x="1187318" y="6303252"/>
            <a:ext cx="708369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©2021 IRMAA Solutions. All rights reserved. Permission to distribute and/or reproduce this information may be given upon request. Any unauthorized use is strictly prohibited. 2014_0408_EDCWEB_What You Don’t Know About Retirement</a:t>
            </a:r>
            <a:endParaRPr kumimoji="0" lang="en-US" sz="1485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6" name="Picture 2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CE79C56-7178-4CF7-9849-C0E85915B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633" y="6013965"/>
            <a:ext cx="1290609" cy="57857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F2A4E70-8294-456E-9322-101A750A6BF4}"/>
              </a:ext>
            </a:extLst>
          </p:cNvPr>
          <p:cNvSpPr txBox="1"/>
          <p:nvPr/>
        </p:nvSpPr>
        <p:spPr>
          <a:xfrm>
            <a:off x="914400" y="717624"/>
            <a:ext cx="7083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0" dirty="0">
                <a:solidFill>
                  <a:srgbClr val="4C4C8A"/>
                </a:solidFill>
                <a:latin typeface="Museo Sans 700" charset="0"/>
                <a:ea typeface="Museo Sans 700" charset="0"/>
                <a:cs typeface="Museo Sans 700" charset="0"/>
              </a:rPr>
              <a:t>President Biden's Budget</a:t>
            </a:r>
            <a:endParaRPr lang="en-US" sz="1600" kern="0" dirty="0">
              <a:solidFill>
                <a:srgbClr val="4C4C8A"/>
              </a:solidFill>
              <a:latin typeface="Museo Sans 100" charset="0"/>
              <a:ea typeface="Museo Sans 100" charset="0"/>
              <a:cs typeface="Museo Sans 10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D5391-B3B8-40FA-A903-BA0456A308B3}"/>
              </a:ext>
            </a:extLst>
          </p:cNvPr>
          <p:cNvSpPr txBox="1"/>
          <p:nvPr/>
        </p:nvSpPr>
        <p:spPr>
          <a:xfrm>
            <a:off x="1991032" y="1947817"/>
            <a:ext cx="82148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4B4B87"/>
                </a:solidFill>
              </a:rPr>
              <a:t>3 Initiatives when it comes to Healthcare</a:t>
            </a:r>
            <a:endParaRPr lang="en-US" sz="2400" b="1" dirty="0">
              <a:solidFill>
                <a:srgbClr val="4B4B87"/>
              </a:solidFill>
            </a:endParaRPr>
          </a:p>
          <a:p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Lower Cost of Prescription Drugs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Improve Medicare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Recharacterizes Healthcare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81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EC1849F-875A-4758-8138-3F821EEE0A95}"/>
              </a:ext>
            </a:extLst>
          </p:cNvPr>
          <p:cNvSpPr txBox="1"/>
          <p:nvPr/>
        </p:nvSpPr>
        <p:spPr>
          <a:xfrm>
            <a:off x="1187318" y="6303252"/>
            <a:ext cx="708369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©2021 IRMAA Solutions. All rights reserved. Permission to distribute and/or reproduce this information may be given upon request. Any unauthorized use is strictly prohibited. 2014_0408_EDCWEB_What You Don’t Know About Retirement</a:t>
            </a:r>
            <a:endParaRPr kumimoji="0" lang="en-US" sz="1485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6" name="Picture 2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CE79C56-7178-4CF7-9849-C0E85915B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633" y="6013965"/>
            <a:ext cx="1290609" cy="57857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F2A4E70-8294-456E-9322-101A750A6BF4}"/>
              </a:ext>
            </a:extLst>
          </p:cNvPr>
          <p:cNvSpPr txBox="1"/>
          <p:nvPr/>
        </p:nvSpPr>
        <p:spPr>
          <a:xfrm>
            <a:off x="914400" y="717624"/>
            <a:ext cx="7083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0" dirty="0">
                <a:solidFill>
                  <a:srgbClr val="4C4C8A"/>
                </a:solidFill>
                <a:latin typeface="Museo Sans 700" charset="0"/>
                <a:ea typeface="Museo Sans 700" charset="0"/>
                <a:cs typeface="Museo Sans 700" charset="0"/>
              </a:rPr>
              <a:t>1. Lower Cost of Prescription </a:t>
            </a:r>
            <a:r>
              <a:rPr lang="en-US" sz="3600" b="1" kern="0" dirty="0">
                <a:solidFill>
                  <a:srgbClr val="4B4B87"/>
                </a:solidFill>
                <a:latin typeface="Museo Sans 700" charset="0"/>
                <a:ea typeface="Museo Sans 700" charset="0"/>
                <a:cs typeface="Museo Sans 700" charset="0"/>
              </a:rPr>
              <a:t>Drugs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D5391-B3B8-40FA-A903-BA0456A308B3}"/>
              </a:ext>
            </a:extLst>
          </p:cNvPr>
          <p:cNvSpPr txBox="1"/>
          <p:nvPr/>
        </p:nvSpPr>
        <p:spPr>
          <a:xfrm>
            <a:off x="1991032" y="1947817"/>
            <a:ext cx="82148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B4B87"/>
                </a:solidFill>
              </a:rPr>
              <a:t>Allow Medicare to: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"Negotiate payment for certain high-cost drugs and requiring manufacturers to pay rebates when drug prices rise faster than inflation".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17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EC1849F-875A-4758-8138-3F821EEE0A95}"/>
              </a:ext>
            </a:extLst>
          </p:cNvPr>
          <p:cNvSpPr txBox="1"/>
          <p:nvPr/>
        </p:nvSpPr>
        <p:spPr>
          <a:xfrm>
            <a:off x="1187318" y="6303252"/>
            <a:ext cx="708369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©2021 IRMAA Solutions. All rights reserved. Permission to distribute and/or reproduce this information may be given upon request. Any unauthorized use is strictly prohibited. 2014_0408_EDCWEB_What You Don’t Know About Retirement</a:t>
            </a:r>
            <a:endParaRPr kumimoji="0" lang="en-US" sz="1485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6" name="Picture 2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CE79C56-7178-4CF7-9849-C0E85915B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633" y="6013965"/>
            <a:ext cx="1290609" cy="57857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F2A4E70-8294-456E-9322-101A750A6BF4}"/>
              </a:ext>
            </a:extLst>
          </p:cNvPr>
          <p:cNvSpPr txBox="1"/>
          <p:nvPr/>
        </p:nvSpPr>
        <p:spPr>
          <a:xfrm>
            <a:off x="914400" y="717624"/>
            <a:ext cx="7083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0" dirty="0">
                <a:solidFill>
                  <a:srgbClr val="4C4C8A"/>
                </a:solidFill>
                <a:latin typeface="Museo Sans 700" charset="0"/>
                <a:ea typeface="Museo Sans 700" charset="0"/>
                <a:cs typeface="Museo Sans 700" charset="0"/>
              </a:rPr>
              <a:t>1. Lower Cost of Prescription </a:t>
            </a:r>
            <a:r>
              <a:rPr lang="en-US" sz="3600" b="1" kern="0" dirty="0">
                <a:solidFill>
                  <a:srgbClr val="4B4B87"/>
                </a:solidFill>
                <a:latin typeface="Museo Sans 700" charset="0"/>
                <a:ea typeface="Museo Sans 700" charset="0"/>
                <a:cs typeface="Museo Sans 700" charset="0"/>
              </a:rPr>
              <a:t>Drugs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D5391-B3B8-40FA-A903-BA0456A308B3}"/>
              </a:ext>
            </a:extLst>
          </p:cNvPr>
          <p:cNvSpPr txBox="1"/>
          <p:nvPr/>
        </p:nvSpPr>
        <p:spPr>
          <a:xfrm>
            <a:off x="1991032" y="1947817"/>
            <a:ext cx="8214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B4B87"/>
                </a:solidFill>
              </a:rPr>
              <a:t>Why the Importance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2D90033-8A56-4072-AD65-88894F023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972401"/>
              </p:ext>
            </p:extLst>
          </p:nvPr>
        </p:nvGraphicFramePr>
        <p:xfrm>
          <a:off x="1533832" y="2853668"/>
          <a:ext cx="912925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576">
                  <a:extLst>
                    <a:ext uri="{9D8B030D-6E8A-4147-A177-3AD203B41FA5}">
                      <a16:colId xmlns:a16="http://schemas.microsoft.com/office/drawing/2014/main" val="1804110088"/>
                    </a:ext>
                  </a:extLst>
                </a:gridCol>
                <a:gridCol w="1531715">
                  <a:extLst>
                    <a:ext uri="{9D8B030D-6E8A-4147-A177-3AD203B41FA5}">
                      <a16:colId xmlns:a16="http://schemas.microsoft.com/office/drawing/2014/main" val="4052651017"/>
                    </a:ext>
                  </a:extLst>
                </a:gridCol>
                <a:gridCol w="2094271">
                  <a:extLst>
                    <a:ext uri="{9D8B030D-6E8A-4147-A177-3AD203B41FA5}">
                      <a16:colId xmlns:a16="http://schemas.microsoft.com/office/drawing/2014/main" val="2569930064"/>
                    </a:ext>
                  </a:extLst>
                </a:gridCol>
                <a:gridCol w="2831690">
                  <a:extLst>
                    <a:ext uri="{9D8B030D-6E8A-4147-A177-3AD203B41FA5}">
                      <a16:colId xmlns:a16="http://schemas.microsoft.com/office/drawing/2014/main" val="2196364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Health 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Cost </a:t>
                      </a:r>
                      <a:r>
                        <a:rPr lang="en-US" sz="2000" dirty="0"/>
                        <a:t>(July to Dec)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76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Cancer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Revlimid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$22,390.69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$9,054.00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70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Diabetes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Rybelsus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$7,774.27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$2,164.00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988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Arthritis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Humira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$11,173.69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$4,013.00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009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Stroke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Eliquis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$1,513.90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$479.00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55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41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EC1849F-875A-4758-8138-3F821EEE0A95}"/>
              </a:ext>
            </a:extLst>
          </p:cNvPr>
          <p:cNvSpPr txBox="1"/>
          <p:nvPr/>
        </p:nvSpPr>
        <p:spPr>
          <a:xfrm>
            <a:off x="1187318" y="6303252"/>
            <a:ext cx="708369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©2021 IRMAA Solutions. All rights reserved. Permission to distribute and/or reproduce this information may be given upon request. Any unauthorized use is strictly prohibited. 2014_0408_EDCWEB_What You Don’t Know About Retirement</a:t>
            </a:r>
            <a:endParaRPr kumimoji="0" lang="en-US" sz="1485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6" name="Picture 2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CE79C56-7178-4CF7-9849-C0E85915B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633" y="6013965"/>
            <a:ext cx="1290609" cy="57857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F2A4E70-8294-456E-9322-101A750A6BF4}"/>
              </a:ext>
            </a:extLst>
          </p:cNvPr>
          <p:cNvSpPr txBox="1"/>
          <p:nvPr/>
        </p:nvSpPr>
        <p:spPr>
          <a:xfrm>
            <a:off x="914400" y="717624"/>
            <a:ext cx="7083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0" dirty="0">
                <a:solidFill>
                  <a:srgbClr val="4C4C8A"/>
                </a:solidFill>
                <a:latin typeface="Museo Sans 700" charset="0"/>
                <a:ea typeface="Museo Sans 700" charset="0"/>
                <a:cs typeface="Museo Sans 700" charset="0"/>
              </a:rPr>
              <a:t>1. Lower Cost of Prescription </a:t>
            </a:r>
            <a:r>
              <a:rPr lang="en-US" sz="3600" b="1" kern="0" dirty="0">
                <a:solidFill>
                  <a:srgbClr val="4B4B87"/>
                </a:solidFill>
                <a:latin typeface="Museo Sans 700" charset="0"/>
                <a:ea typeface="Museo Sans 700" charset="0"/>
                <a:cs typeface="Museo Sans 700" charset="0"/>
              </a:rPr>
              <a:t>Drugs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D5391-B3B8-40FA-A903-BA0456A308B3}"/>
              </a:ext>
            </a:extLst>
          </p:cNvPr>
          <p:cNvSpPr txBox="1"/>
          <p:nvPr/>
        </p:nvSpPr>
        <p:spPr>
          <a:xfrm>
            <a:off x="1548581" y="1947817"/>
            <a:ext cx="915874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B4B87"/>
                </a:solidFill>
              </a:rPr>
              <a:t>What you need to be aware of: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Medicare is only allowed to "negotiate" certain high-cost drugs</a:t>
            </a:r>
          </a:p>
          <a:p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Rebates are for those with little income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Power of Roth and Life Insurance</a:t>
            </a:r>
          </a:p>
          <a:p>
            <a:pPr lvl="1"/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Prior Administration: Favored Nation Model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Drug companies must sell drugs at lowest cost through out the world - rescinded with the passing of the Budget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2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EC1849F-875A-4758-8138-3F821EEE0A95}"/>
              </a:ext>
            </a:extLst>
          </p:cNvPr>
          <p:cNvSpPr txBox="1"/>
          <p:nvPr/>
        </p:nvSpPr>
        <p:spPr>
          <a:xfrm>
            <a:off x="1187318" y="6303252"/>
            <a:ext cx="708369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©2021 IRMAA Solutions. All rights reserved. Permission to distribute and/or reproduce this information may be given upon request. Any unauthorized use is strictly prohibited. 2014_0408_EDCWEB_What You Don’t Know About Retirement</a:t>
            </a:r>
            <a:endParaRPr kumimoji="0" lang="en-US" sz="1485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6" name="Picture 2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CE79C56-7178-4CF7-9849-C0E85915B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633" y="6013965"/>
            <a:ext cx="1290609" cy="57857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F2A4E70-8294-456E-9322-101A750A6BF4}"/>
              </a:ext>
            </a:extLst>
          </p:cNvPr>
          <p:cNvSpPr txBox="1"/>
          <p:nvPr/>
        </p:nvSpPr>
        <p:spPr>
          <a:xfrm>
            <a:off x="914400" y="717624"/>
            <a:ext cx="7083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0" dirty="0">
                <a:solidFill>
                  <a:srgbClr val="4C4C8A"/>
                </a:solidFill>
                <a:latin typeface="Museo Sans 700" charset="0"/>
                <a:ea typeface="Museo Sans 700" charset="0"/>
                <a:cs typeface="Museo Sans 700" charset="0"/>
              </a:rPr>
              <a:t>2. Improving Medicare</a:t>
            </a:r>
            <a:endParaRPr lang="en-US" sz="3600" b="1" kern="0" dirty="0">
              <a:solidFill>
                <a:srgbClr val="4B4B87"/>
              </a:solidFill>
              <a:latin typeface="Museo Sans 700" charset="0"/>
              <a:ea typeface="Museo Sans 700" charset="0"/>
              <a:cs typeface="Museo Sans 70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D5391-B3B8-40FA-A903-BA0456A308B3}"/>
              </a:ext>
            </a:extLst>
          </p:cNvPr>
          <p:cNvSpPr txBox="1"/>
          <p:nvPr/>
        </p:nvSpPr>
        <p:spPr>
          <a:xfrm>
            <a:off x="1991032" y="1947817"/>
            <a:ext cx="82148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4B4B87"/>
                </a:solidFill>
              </a:rPr>
              <a:t>Allow Medicare to: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Expand Coverage by:</a:t>
            </a:r>
          </a:p>
          <a:p>
            <a:pPr algn="ctr"/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Providing coverage within Medicare that never existed</a:t>
            </a:r>
          </a:p>
          <a:p>
            <a:pPr marL="514350" indent="-514350" algn="ctr">
              <a:buFont typeface="Arial" panose="020B0604020202020204" pitchFamily="34" charset="0"/>
              <a:buChar char="•"/>
            </a:pPr>
            <a:r>
              <a:rPr lang="en-US" sz="2000" dirty="0"/>
              <a:t>Dental, Vision, Routine Physicals and Hearing</a:t>
            </a:r>
          </a:p>
          <a:p>
            <a:pPr marL="514350" indent="-514350" algn="ctr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2400" dirty="0"/>
              <a:t>Lowering the eligibility age to 60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77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EC1849F-875A-4758-8138-3F821EEE0A95}"/>
              </a:ext>
            </a:extLst>
          </p:cNvPr>
          <p:cNvSpPr txBox="1"/>
          <p:nvPr/>
        </p:nvSpPr>
        <p:spPr>
          <a:xfrm>
            <a:off x="1187318" y="6303252"/>
            <a:ext cx="708369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©2021 IRMAA Solutions. All rights reserved. Permission to distribute and/or reproduce this information may be given upon request. Any unauthorized use is strictly prohibited. 2014_0408_EDCWEB_What You Don’t Know About Retirement</a:t>
            </a:r>
            <a:endParaRPr kumimoji="0" lang="en-US" sz="1485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6" name="Picture 2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CE79C56-7178-4CF7-9849-C0E85915B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633" y="6013965"/>
            <a:ext cx="1290609" cy="57857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F2A4E70-8294-456E-9322-101A750A6BF4}"/>
              </a:ext>
            </a:extLst>
          </p:cNvPr>
          <p:cNvSpPr txBox="1"/>
          <p:nvPr/>
        </p:nvSpPr>
        <p:spPr>
          <a:xfrm>
            <a:off x="914400" y="717624"/>
            <a:ext cx="7083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0" dirty="0">
                <a:solidFill>
                  <a:srgbClr val="4C4C8A"/>
                </a:solidFill>
                <a:latin typeface="Museo Sans 700" charset="0"/>
                <a:ea typeface="Museo Sans 700" charset="0"/>
                <a:cs typeface="Museo Sans 700" charset="0"/>
              </a:rPr>
              <a:t>2. Improve Medicare</a:t>
            </a:r>
            <a:endParaRPr lang="en-US" sz="3600" b="1" kern="0" dirty="0">
              <a:solidFill>
                <a:srgbClr val="4B4B87"/>
              </a:solidFill>
              <a:latin typeface="Museo Sans 700" charset="0"/>
              <a:ea typeface="Museo Sans 700" charset="0"/>
              <a:cs typeface="Museo Sans 70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D5391-B3B8-40FA-A903-BA0456A308B3}"/>
              </a:ext>
            </a:extLst>
          </p:cNvPr>
          <p:cNvSpPr txBox="1"/>
          <p:nvPr/>
        </p:nvSpPr>
        <p:spPr>
          <a:xfrm>
            <a:off x="1991032" y="1947817"/>
            <a:ext cx="821485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B4B87"/>
                </a:solidFill>
              </a:rPr>
              <a:t>What you need to be aware of: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Medicare Advantage Plans may become obsolete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Seniors may not be able to switch </a:t>
            </a:r>
            <a:r>
              <a:rPr lang="en-US" sz="2000" dirty="0"/>
              <a:t>(Vermont is safe)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Original Medicare will now be able to provide the same benefits as MA Plans with no networks or MOOP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IRMAA will become a major factor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Which financial firm is even mentioning this?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71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EC1849F-875A-4758-8138-3F821EEE0A95}"/>
              </a:ext>
            </a:extLst>
          </p:cNvPr>
          <p:cNvSpPr txBox="1"/>
          <p:nvPr/>
        </p:nvSpPr>
        <p:spPr>
          <a:xfrm>
            <a:off x="1187318" y="6303252"/>
            <a:ext cx="708369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©2021 IRMAA Solutions. All rights reserved. Permission to distribute and/or reproduce this information may be given upon request. Any unauthorized use is strictly prohibited. 2014_0408_EDCWEB_What You Don’t Know About Retirement</a:t>
            </a:r>
            <a:endParaRPr kumimoji="0" lang="en-US" sz="1485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6" name="Picture 2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CE79C56-7178-4CF7-9849-C0E85915B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633" y="6013965"/>
            <a:ext cx="1290609" cy="57857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F2A4E70-8294-456E-9322-101A750A6BF4}"/>
              </a:ext>
            </a:extLst>
          </p:cNvPr>
          <p:cNvSpPr txBox="1"/>
          <p:nvPr/>
        </p:nvSpPr>
        <p:spPr>
          <a:xfrm>
            <a:off x="914400" y="717624"/>
            <a:ext cx="7083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0" dirty="0">
                <a:solidFill>
                  <a:srgbClr val="4C4C8A"/>
                </a:solidFill>
                <a:latin typeface="Museo Sans 700" charset="0"/>
                <a:ea typeface="Museo Sans 700" charset="0"/>
                <a:cs typeface="Museo Sans 700" charset="0"/>
              </a:rPr>
              <a:t>3. Recharacterizes Healthcare</a:t>
            </a:r>
            <a:endParaRPr lang="en-US" sz="3600" b="1" kern="0" dirty="0">
              <a:solidFill>
                <a:srgbClr val="4B4B87"/>
              </a:solidFill>
              <a:latin typeface="Museo Sans 700" charset="0"/>
              <a:ea typeface="Museo Sans 700" charset="0"/>
              <a:cs typeface="Museo Sans 70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D5391-B3B8-40FA-A903-BA0456A308B3}"/>
              </a:ext>
            </a:extLst>
          </p:cNvPr>
          <p:cNvSpPr txBox="1"/>
          <p:nvPr/>
        </p:nvSpPr>
        <p:spPr>
          <a:xfrm>
            <a:off x="1991032" y="1947817"/>
            <a:ext cx="82148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4B4B87"/>
                </a:solidFill>
              </a:rPr>
              <a:t>Healthcare is now defined as:</a:t>
            </a:r>
          </a:p>
          <a:p>
            <a:endParaRPr lang="en-US" sz="3200" b="1" dirty="0">
              <a:solidFill>
                <a:srgbClr val="4B4B87"/>
              </a:solidFill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"A right, not a privilege."</a:t>
            </a:r>
          </a:p>
        </p:txBody>
      </p:sp>
    </p:spTree>
    <p:extLst>
      <p:ext uri="{BB962C8B-B14F-4D97-AF65-F5344CB8AC3E}">
        <p14:creationId xmlns:p14="http://schemas.microsoft.com/office/powerpoint/2010/main" val="866468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1270</Words>
  <Application>Microsoft Office PowerPoint</Application>
  <PresentationFormat>Widescreen</PresentationFormat>
  <Paragraphs>173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Museo Sans 100</vt:lpstr>
      <vt:lpstr>Museo Sans 700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21</cp:revision>
  <dcterms:created xsi:type="dcterms:W3CDTF">2021-06-06T04:08:55Z</dcterms:created>
  <dcterms:modified xsi:type="dcterms:W3CDTF">2021-06-07T00:41:57Z</dcterms:modified>
</cp:coreProperties>
</file>